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87" r:id="rId3"/>
    <p:sldId id="288" r:id="rId4"/>
    <p:sldId id="289" r:id="rId5"/>
    <p:sldId id="290" r:id="rId6"/>
    <p:sldId id="275" r:id="rId7"/>
    <p:sldId id="276" r:id="rId8"/>
    <p:sldId id="278" r:id="rId9"/>
    <p:sldId id="286" r:id="rId10"/>
    <p:sldId id="291" r:id="rId11"/>
    <p:sldId id="272" r:id="rId12"/>
    <p:sldId id="264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E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8;&#1072;&#1090;&#1100;&#1103;&#1085;&#1072;\Downloads\&#1076;&#1083;&#1103;%20&#1087;&#1088;&#1077;&#1079;&#1077;&#1085;&#1090;&#1072;&#1094;&#1080;&#1080;%20&#8212;%20&#1089;&#1076;&#1077;&#1083;&#1072;&#1085;&#1086;%20&#1074;%20Clipchamp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"Детский сад компенсирующего вида № 14 "Василёк"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Алтайский край, г. Рубцовск , пр. Ленина, 29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(8-385-57) 9-87-52; _ 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vasilek.dou@mail.ru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сайта http://ds14.educrub.ru/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143108" y="2071678"/>
            <a:ext cx="6572296" cy="390050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«Развитие критического мышления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 с ОВЗ 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через прием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«Кубик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Подготовила: учитель-дефектолог </a:t>
            </a:r>
          </a:p>
          <a:p>
            <a:pPr algn="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Соколова Татьяна Витальевна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  <a:endParaRPr lang="ru-RU" dirty="0" smtClean="0"/>
          </a:p>
        </p:txBody>
      </p:sp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868"/>
            <a:ext cx="5357851" cy="401838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642918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u="sng" dirty="0" smtClean="0"/>
              <a:t> </a:t>
            </a:r>
            <a:endParaRPr lang="ru-RU" sz="2000" dirty="0"/>
          </a:p>
        </p:txBody>
      </p:sp>
      <p:pic>
        <p:nvPicPr>
          <p:cNvPr id="7" name="Рисунок 6" descr="осень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358214" cy="59088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5786" y="2357430"/>
            <a:ext cx="1785950" cy="18573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Ose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357430"/>
            <a:ext cx="1785950" cy="18573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285852" y="2928934"/>
            <a:ext cx="1285884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признаки осени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 (2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2916" r="47223"/>
          <a:stretch>
            <a:fillRect/>
          </a:stretch>
        </p:blipFill>
        <p:spPr>
          <a:xfrm>
            <a:off x="785786" y="2857496"/>
            <a:ext cx="660318" cy="1285884"/>
          </a:xfrm>
          <a:prstGeom prst="rect">
            <a:avLst/>
          </a:prstGeom>
        </p:spPr>
      </p:pic>
      <p:pic>
        <p:nvPicPr>
          <p:cNvPr id="20" name="Рисунок 19" descr="Ose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357430"/>
            <a:ext cx="1785950" cy="18573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571736" y="2643182"/>
            <a:ext cx="142876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люди осенью надевают куртки, шапки и</a:t>
            </a:r>
          </a:p>
          <a:p>
            <a:pPr lvl="0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сапоги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0EF934C8-BD51-42FF-AE84-37940CC25858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E7C0"/>
              </a:clrFrom>
              <a:clrTo>
                <a:srgbClr val="FDE7C0">
                  <a:alpha val="0"/>
                </a:srgbClr>
              </a:clrTo>
            </a:clrChange>
          </a:blip>
          <a:srcRect t="4323"/>
          <a:stretch>
            <a:fillRect/>
          </a:stretch>
        </p:blipFill>
        <p:spPr>
          <a:xfrm>
            <a:off x="3571868" y="2928934"/>
            <a:ext cx="915355" cy="1244080"/>
          </a:xfrm>
          <a:prstGeom prst="rect">
            <a:avLst/>
          </a:prstGeom>
        </p:spPr>
      </p:pic>
      <p:pic>
        <p:nvPicPr>
          <p:cNvPr id="23" name="Рисунок 22" descr="Ose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71480"/>
            <a:ext cx="1785950" cy="18573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500562" y="1214422"/>
            <a:ext cx="142876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случится, если осень не придет.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2976" y="2428868"/>
            <a:ext cx="128588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4612" y="2428868"/>
            <a:ext cx="128588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3438" y="642918"/>
            <a:ext cx="128588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Придумай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full_380_1_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94" t="6944" r="32812"/>
          <a:stretch>
            <a:fillRect/>
          </a:stretch>
        </p:blipFill>
        <p:spPr>
          <a:xfrm flipH="1">
            <a:off x="5357818" y="1000108"/>
            <a:ext cx="880706" cy="1372258"/>
          </a:xfrm>
          <a:prstGeom prst="rect">
            <a:avLst/>
          </a:prstGeom>
        </p:spPr>
      </p:pic>
      <p:pic>
        <p:nvPicPr>
          <p:cNvPr id="30" name="Рисунок 29" descr="Ose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357430"/>
            <a:ext cx="1785950" cy="18573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4572000" y="2857496"/>
            <a:ext cx="142876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Куда пропали насекомые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14876" y="2428868"/>
            <a:ext cx="128588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Объясни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full_382_1_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75" t="5555" r="34375"/>
          <a:stretch>
            <a:fillRect/>
          </a:stretch>
        </p:blipFill>
        <p:spPr>
          <a:xfrm>
            <a:off x="5500694" y="2878928"/>
            <a:ext cx="743798" cy="1264452"/>
          </a:xfrm>
          <a:prstGeom prst="rect">
            <a:avLst/>
          </a:prstGeom>
        </p:spPr>
      </p:pic>
      <p:pic>
        <p:nvPicPr>
          <p:cNvPr id="34" name="Рисунок 33" descr="Ose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428868"/>
            <a:ext cx="1785950" cy="18573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6500826" y="2428868"/>
            <a:ext cx="128588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Придумай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6512" y="2928934"/>
            <a:ext cx="142876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Что случится если осень не придёт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full_381_1_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75" t="5555" r="34375"/>
          <a:stretch>
            <a:fillRect/>
          </a:stretch>
        </p:blipFill>
        <p:spPr>
          <a:xfrm>
            <a:off x="7358083" y="3000372"/>
            <a:ext cx="756394" cy="1285866"/>
          </a:xfrm>
          <a:prstGeom prst="rect">
            <a:avLst/>
          </a:prstGeom>
        </p:spPr>
      </p:pic>
      <p:pic>
        <p:nvPicPr>
          <p:cNvPr id="39" name="Рисунок 38" descr="Ose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286256"/>
            <a:ext cx="1785950" cy="18573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4572000" y="5000636"/>
            <a:ext cx="142876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Что больше всего тебе нравится осенью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00562" y="4429132"/>
            <a:ext cx="128588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Поделись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a7ccd28df0fbe6e34816af596b55f12b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E8C1"/>
              </a:clrFrom>
              <a:clrTo>
                <a:srgbClr val="FEE8C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4857760"/>
            <a:ext cx="781612" cy="1206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357166"/>
            <a:ext cx="8429684" cy="5967434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 детей среднего возраста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грани кубика могут быть перефразированы, но также затрагивать и познавательную,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эмоциональную стороны личности.</a:t>
            </a:r>
          </a:p>
          <a:p>
            <a:pPr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назвать   грани фигуры так: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Опиши</a:t>
            </a: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 есть ребёнку нужно назвать форму, цвет,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 предмета или просто назвать явление);</a:t>
            </a: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(необходимо указать 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сходства и различия с уже 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знакомыми предметами или 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процессами);</a:t>
            </a: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ассоциацию (ребенок  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назвать то, с чем у него 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ассоциируется тот или иной 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 или явление);</a:t>
            </a: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</a:t>
            </a: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(как сделан 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предмет, из чего состоит);</a:t>
            </a: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показывают,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можно применить предмет);</a:t>
            </a: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оценку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перечисляют 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 недостатки 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рассматриваемого).</a:t>
            </a:r>
          </a:p>
          <a:p>
            <a:endParaRPr lang="ru-RU" dirty="0"/>
          </a:p>
        </p:txBody>
      </p:sp>
      <p:sp>
        <p:nvSpPr>
          <p:cNvPr id="3074" name="AutoShape 2" descr="https://shareslide.ru/img/thumbs/4bfd6d5a99bc00223788ad870a893785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C:\Users\User\Desktop\4bfd6d5a99bc00223788ad870a893785-800x.jpg"/>
          <p:cNvPicPr/>
          <p:nvPr/>
        </p:nvPicPr>
        <p:blipFill>
          <a:blip r:embed="rId2"/>
          <a:srcRect l="4000" t="13833" r="875" b="9833"/>
          <a:stretch>
            <a:fillRect/>
          </a:stretch>
        </p:blipFill>
        <p:spPr bwMode="auto">
          <a:xfrm>
            <a:off x="4143372" y="1928802"/>
            <a:ext cx="4738690" cy="45767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428604"/>
            <a:ext cx="8429625" cy="200025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Использование приема «Кубик </a:t>
            </a:r>
            <a:r>
              <a:rPr lang="ru-RU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только на первый взгляд кажется трудным. Но практика показывает, что прием очень нравиться детям, они быстро осваивают технику его использования.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7" y="2071678"/>
            <a:ext cx="3714777" cy="42529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100" i="1" dirty="0" smtClean="0">
                <a:solidFill>
                  <a:srgbClr val="0070C0"/>
                </a:solidFill>
                <a:latin typeface="Times New Roman" pitchFamily="18" charset="0"/>
                <a:cs typeface="Andalus" pitchFamily="18" charset="-78"/>
              </a:rPr>
              <a:t>Расскажи мне, и я забуду</a:t>
            </a:r>
          </a:p>
          <a:p>
            <a:pPr>
              <a:buNone/>
            </a:pPr>
            <a:r>
              <a:rPr lang="ru-RU" sz="4100" i="1" dirty="0" smtClean="0">
                <a:solidFill>
                  <a:srgbClr val="0070C0"/>
                </a:solidFill>
                <a:latin typeface="Times New Roman" pitchFamily="18" charset="0"/>
                <a:cs typeface="Andalus" pitchFamily="18" charset="-78"/>
              </a:rPr>
              <a:t>Покажи мне, и я запомню</a:t>
            </a:r>
          </a:p>
          <a:p>
            <a:pPr>
              <a:buNone/>
            </a:pPr>
            <a:r>
              <a:rPr lang="ru-RU" sz="4100" i="1" dirty="0" smtClean="0">
                <a:solidFill>
                  <a:srgbClr val="0070C0"/>
                </a:solidFill>
                <a:latin typeface="Times New Roman" pitchFamily="18" charset="0"/>
                <a:cs typeface="Andalus" pitchFamily="18" charset="-78"/>
              </a:rPr>
              <a:t>Вовлеки меня, и я научусь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(китайская мудрость)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C:\Users\User\Desktop\20220131_102127.jpg"/>
          <p:cNvPicPr/>
          <p:nvPr/>
        </p:nvPicPr>
        <p:blipFill>
          <a:blip r:embed="rId2" cstate="print"/>
          <a:srcRect l="11064" t="14420" r="9081" b="10444"/>
          <a:stretch>
            <a:fillRect/>
          </a:stretch>
        </p:blipFill>
        <p:spPr bwMode="auto">
          <a:xfrm rot="20866085">
            <a:off x="4666255" y="2006299"/>
            <a:ext cx="385765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olsen.ru/wp-content/uploads/2021/06/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142976" y="1071546"/>
            <a:ext cx="7286676" cy="450059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«Однажды беседовали два педагога. Один из них удивился: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Почему твои ученики сами приходят к тебе за советом, а мои меня избегают и невнимательно слушают?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Второй поделился секретом: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Не давай им готовые решения, а научись правильно формулировать вопросы, которые помогут найти ответ. И тогда те, кто ищет этот ответ, сами к тебе придут».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142976" y="428604"/>
            <a:ext cx="7286676" cy="51435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Как и с помощью чего создать условия для развития личности ребенка?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Критическое мышление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Креативность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Коммуникативные навыки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Командность 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  <a:endParaRPr lang="ru-RU" dirty="0" smtClean="0"/>
          </a:p>
        </p:txBody>
      </p:sp>
      <p:pic>
        <p:nvPicPr>
          <p:cNvPr id="3" name="Рисунок 2" descr="1614929992_45-p-chelovek-s-voprosom-art-kartinki-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214422"/>
            <a:ext cx="4587237" cy="509537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357158" y="428604"/>
            <a:ext cx="8429684" cy="600079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Простыми словами,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критическое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– это способность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рассуждать, думать, выстраивать логические взаимосвязи и цепочки, принимать взвешенные решения, опираясь на собственные знания, опыт, умозаключения.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357158" y="428604"/>
            <a:ext cx="8429684" cy="600079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Первый этап – «вызов» -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пробуждается интерес к теме.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Второй этап – «осмысление» -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осмысленная работа с текстом или информацией.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Третий этап – «рефлексия» -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размышления, формирование личностного отношения.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14810" y="785795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pic>
        <p:nvPicPr>
          <p:cNvPr id="9" name="Рисунок 8" descr="https://ds04.infourok.ru/uploads/ex/04cd/0014290c-5dcb6e5c/img1.jpg"/>
          <p:cNvPicPr/>
          <p:nvPr/>
        </p:nvPicPr>
        <p:blipFill>
          <a:blip r:embed="rId2"/>
          <a:srcRect l="66844" t="44580" r="14408" b="13115"/>
          <a:stretch>
            <a:fillRect/>
          </a:stretch>
        </p:blipFill>
        <p:spPr bwMode="auto">
          <a:xfrm>
            <a:off x="3071802" y="428604"/>
            <a:ext cx="27146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28926" y="407194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Бенджамин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Сэмюэл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Родился 21 февраля 1913 года 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Лансфорде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штат Пенсильвания, США.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642918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u="sng" dirty="0" smtClean="0"/>
              <a:t> </a:t>
            </a:r>
            <a:endParaRPr lang="ru-RU" sz="2000" dirty="0"/>
          </a:p>
        </p:txBody>
      </p:sp>
      <p:pic>
        <p:nvPicPr>
          <p:cNvPr id="7" name="Рисунок 6" descr="осень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358214" cy="59088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5786" y="2357430"/>
            <a:ext cx="1785950" cy="18573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Ose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357430"/>
            <a:ext cx="1785950" cy="18573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285852" y="2928934"/>
            <a:ext cx="1285884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признаки осени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 (2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2916" r="47223"/>
          <a:stretch>
            <a:fillRect/>
          </a:stretch>
        </p:blipFill>
        <p:spPr>
          <a:xfrm>
            <a:off x="785786" y="2857496"/>
            <a:ext cx="660318" cy="1285884"/>
          </a:xfrm>
          <a:prstGeom prst="rect">
            <a:avLst/>
          </a:prstGeom>
        </p:spPr>
      </p:pic>
      <p:pic>
        <p:nvPicPr>
          <p:cNvPr id="20" name="Рисунок 19" descr="Ose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357430"/>
            <a:ext cx="1785950" cy="18573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571736" y="2643182"/>
            <a:ext cx="142876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люди осенью надевают куртки, шапки и</a:t>
            </a:r>
          </a:p>
          <a:p>
            <a:pPr lvl="0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сапоги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0EF934C8-BD51-42FF-AE84-37940CC25858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E7C0"/>
              </a:clrFrom>
              <a:clrTo>
                <a:srgbClr val="FDE7C0">
                  <a:alpha val="0"/>
                </a:srgbClr>
              </a:clrTo>
            </a:clrChange>
          </a:blip>
          <a:srcRect t="4323"/>
          <a:stretch>
            <a:fillRect/>
          </a:stretch>
        </p:blipFill>
        <p:spPr>
          <a:xfrm>
            <a:off x="3571868" y="2928934"/>
            <a:ext cx="915355" cy="1244080"/>
          </a:xfrm>
          <a:prstGeom prst="rect">
            <a:avLst/>
          </a:prstGeom>
        </p:spPr>
      </p:pic>
      <p:pic>
        <p:nvPicPr>
          <p:cNvPr id="23" name="Рисунок 22" descr="Ose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71480"/>
            <a:ext cx="1785950" cy="18573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500562" y="1214422"/>
            <a:ext cx="142876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случится, если осень не придет.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2976" y="2428868"/>
            <a:ext cx="128588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4612" y="2428868"/>
            <a:ext cx="128588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3438" y="642918"/>
            <a:ext cx="128588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Придумай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full_380_1_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94" t="6944" r="32812"/>
          <a:stretch>
            <a:fillRect/>
          </a:stretch>
        </p:blipFill>
        <p:spPr>
          <a:xfrm flipH="1">
            <a:off x="5357818" y="1000108"/>
            <a:ext cx="880706" cy="1372258"/>
          </a:xfrm>
          <a:prstGeom prst="rect">
            <a:avLst/>
          </a:prstGeom>
        </p:spPr>
      </p:pic>
      <p:pic>
        <p:nvPicPr>
          <p:cNvPr id="30" name="Рисунок 29" descr="Ose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357430"/>
            <a:ext cx="1785950" cy="18573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4572000" y="2857496"/>
            <a:ext cx="142876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Куда пропали насекомые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14876" y="2428868"/>
            <a:ext cx="128588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Объясни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full_382_1_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75" t="5555" r="34375"/>
          <a:stretch>
            <a:fillRect/>
          </a:stretch>
        </p:blipFill>
        <p:spPr>
          <a:xfrm>
            <a:off x="5500694" y="2878928"/>
            <a:ext cx="743798" cy="1264452"/>
          </a:xfrm>
          <a:prstGeom prst="rect">
            <a:avLst/>
          </a:prstGeom>
        </p:spPr>
      </p:pic>
      <p:pic>
        <p:nvPicPr>
          <p:cNvPr id="34" name="Рисунок 33" descr="Ose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428868"/>
            <a:ext cx="1785950" cy="18573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6500826" y="2428868"/>
            <a:ext cx="128588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Предложи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6512" y="2928934"/>
            <a:ext cx="142876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Что случится если осень не придёт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full_381_1_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75" t="5555" r="34375"/>
          <a:stretch>
            <a:fillRect/>
          </a:stretch>
        </p:blipFill>
        <p:spPr>
          <a:xfrm>
            <a:off x="7358083" y="3000372"/>
            <a:ext cx="756394" cy="1285866"/>
          </a:xfrm>
          <a:prstGeom prst="rect">
            <a:avLst/>
          </a:prstGeom>
        </p:spPr>
      </p:pic>
      <p:pic>
        <p:nvPicPr>
          <p:cNvPr id="39" name="Рисунок 38" descr="Ose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286256"/>
            <a:ext cx="1785950" cy="18573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4572000" y="5000636"/>
            <a:ext cx="142876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Что больше всего тебе нравится осенью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00562" y="4429132"/>
            <a:ext cx="128588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Поделись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a7ccd28df0fbe6e34816af596b55f12b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E8C1"/>
              </a:clrFrom>
              <a:clrTo>
                <a:srgbClr val="FEE8C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4857760"/>
            <a:ext cx="781612" cy="1206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1357298"/>
            <a:ext cx="7358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 ребенка формируется клиповое мышление - восприятие мира через короткие яркие образы.(Своеобразные клипы отрывки из видео или фильма.)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Детям с таким мышлением сложно удерживать внимание долгое время на каком либо объекте, а самое главное информация полученная таким способом не перерабатывается в главную мысль происходящего и в последствии просто теряется!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для презентации — сделано в Clipcham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1106</TotalTime>
  <Words>340</Words>
  <PresentationFormat>Экран (4:3)</PresentationFormat>
  <Paragraphs>120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Муниципальное бюджетное дошкольное образовательное учреждение "Детский сад компенсирующего вида № 14 "Василёк" Алтайский край, г. Рубцовск , пр. Ленина, 29 (8-385-57) 9-87-52; _ E-mail: vasilek.dou@mail.ru Адрес сайта http://ds14.educrub.ru/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Использование приема «Кубик Блума» только на первый взгляд кажется трудным. Но практика показывает, что прием очень нравиться детям, они быстро осваивают технику его использования.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9  муниципального образования Тимашевский район</dc:title>
  <dc:creator>Admin</dc:creator>
  <cp:lastModifiedBy>Татьяна</cp:lastModifiedBy>
  <cp:revision>112</cp:revision>
  <dcterms:created xsi:type="dcterms:W3CDTF">2022-01-23T16:02:37Z</dcterms:created>
  <dcterms:modified xsi:type="dcterms:W3CDTF">2023-09-10T02:27:04Z</dcterms:modified>
</cp:coreProperties>
</file>